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5" r:id="rId9"/>
    <p:sldId id="264"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E1B55B-5060-4412-87F1-78F6655E1A07}" v="33" dt="2021-07-05T12:39:27.008"/>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Stijl, licht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1/19/2023</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665349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1/19/2023</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621090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1/19/2023</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521943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1/19/2023</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4227748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1/19/2023</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230448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1/19/2023</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744306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1/19/2023</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753602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1/19/2023</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728083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1/19/2023</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338253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1/19/2023</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‹nr.›</a:t>
            </a:fld>
            <a:endParaRPr lang="en-US" dirty="0"/>
          </a:p>
        </p:txBody>
      </p:sp>
    </p:spTree>
    <p:extLst>
      <p:ext uri="{BB962C8B-B14F-4D97-AF65-F5344CB8AC3E}">
        <p14:creationId xmlns:p14="http://schemas.microsoft.com/office/powerpoint/2010/main" val="2056405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1/19/2023</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542075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1/19/2023</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‹nr.›</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5986877"/>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sldNum="0" hdr="0" ftr="0" dt="0"/>
  <p:txStyles>
    <p:titleStyle>
      <a:lvl1pPr algn="l" defTabSz="914400" rtl="0" eaLnBrk="1" latinLnBrk="0" hangingPunct="1">
        <a:lnSpc>
          <a:spcPct val="90000"/>
        </a:lnSpc>
        <a:spcBef>
          <a:spcPct val="0"/>
        </a:spcBef>
        <a:buNone/>
        <a:defRPr sz="47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1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1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1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1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34">
            <a:extLst>
              <a:ext uri="{FF2B5EF4-FFF2-40B4-BE49-F238E27FC236}">
                <a16:creationId xmlns:a16="http://schemas.microsoft.com/office/drawing/2014/main" id="{C9B7F88A-EE9B-4C9D-9477-42E2346622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5875" cap="flat" cmpd="sng" algn="ctr">
            <a:noFill/>
            <a:prstDash val="solid"/>
          </a:ln>
          <a:effectLst/>
          <a:extLst>
            <a:ext uri="{91240B29-F687-4F45-9708-019B960494DF}">
              <a14:hiddenLine xmlns:a14="http://schemas.microsoft.com/office/drawing/2010/main" w="1587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De keuzeruimte binnen je studie zinvol benutten (minor, vakken, exchange,  stage?) – Eigen Weg Advies">
            <a:extLst>
              <a:ext uri="{FF2B5EF4-FFF2-40B4-BE49-F238E27FC236}">
                <a16:creationId xmlns:a16="http://schemas.microsoft.com/office/drawing/2014/main" id="{22FC93E7-24EA-4878-ABCA-C992664C0AD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110" b="-1"/>
          <a:stretch/>
        </p:blipFill>
        <p:spPr bwMode="auto">
          <a:xfrm>
            <a:off x="-1" y="-97551"/>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1032" name="Rectangle 136">
            <a:extLst>
              <a:ext uri="{FF2B5EF4-FFF2-40B4-BE49-F238E27FC236}">
                <a16:creationId xmlns:a16="http://schemas.microsoft.com/office/drawing/2014/main" id="{7319A1DD-F557-4EC6-8A8C-F7617B4CD6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3118982"/>
            <a:ext cx="7537704" cy="2462668"/>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CF64A27-51A8-4030-96F3-87A4B6155985}"/>
              </a:ext>
            </a:extLst>
          </p:cNvPr>
          <p:cNvSpPr>
            <a:spLocks noGrp="1"/>
          </p:cNvSpPr>
          <p:nvPr>
            <p:ph type="ctrTitle"/>
          </p:nvPr>
        </p:nvSpPr>
        <p:spPr>
          <a:xfrm>
            <a:off x="4985517" y="3331444"/>
            <a:ext cx="6470692" cy="1229306"/>
          </a:xfrm>
        </p:spPr>
        <p:txBody>
          <a:bodyPr>
            <a:normAutofit/>
          </a:bodyPr>
          <a:lstStyle/>
          <a:p>
            <a:r>
              <a:rPr lang="nl-NL" sz="3400">
                <a:solidFill>
                  <a:schemeClr val="tx1"/>
                </a:solidFill>
              </a:rPr>
              <a:t>Keuzedeel K0148: doorstroom naar hbo gezondheidszorg</a:t>
            </a:r>
          </a:p>
        </p:txBody>
      </p:sp>
      <p:cxnSp>
        <p:nvCxnSpPr>
          <p:cNvPr id="139" name="Straight Connector 138">
            <a:extLst>
              <a:ext uri="{FF2B5EF4-FFF2-40B4-BE49-F238E27FC236}">
                <a16:creationId xmlns:a16="http://schemas.microsoft.com/office/drawing/2014/main" id="{D28A9C89-B313-458F-9C85-515930A51A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0211" y="4641183"/>
            <a:ext cx="6309360" cy="0"/>
          </a:xfrm>
          <a:prstGeom prst="line">
            <a:avLst/>
          </a:prstGeom>
          <a:ln w="19050">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sp>
        <p:nvSpPr>
          <p:cNvPr id="1033" name="!!footer rectangle">
            <a:extLst>
              <a:ext uri="{FF2B5EF4-FFF2-40B4-BE49-F238E27FC236}">
                <a16:creationId xmlns:a16="http://schemas.microsoft.com/office/drawing/2014/main" id="{D50218C5-E017-43D2-8345-FD9FBF0C99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3348838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7B74F2B-9534-4540-96B0-5C8E958B9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9163CC52-5002-4668-8DC2-6E1646A0E515}"/>
              </a:ext>
            </a:extLst>
          </p:cNvPr>
          <p:cNvSpPr>
            <a:spLocks noGrp="1"/>
          </p:cNvSpPr>
          <p:nvPr>
            <p:ph type="title"/>
          </p:nvPr>
        </p:nvSpPr>
        <p:spPr>
          <a:xfrm>
            <a:off x="5172074" y="286603"/>
            <a:ext cx="5983605" cy="1450757"/>
          </a:xfrm>
        </p:spPr>
        <p:txBody>
          <a:bodyPr>
            <a:normAutofit/>
          </a:bodyPr>
          <a:lstStyle/>
          <a:p>
            <a:r>
              <a:rPr lang="nl-NL" b="1" dirty="0">
                <a:solidFill>
                  <a:srgbClr val="002060"/>
                </a:solidFill>
              </a:rPr>
              <a:t>Inhoudsopgave</a:t>
            </a:r>
          </a:p>
        </p:txBody>
      </p:sp>
      <p:pic>
        <p:nvPicPr>
          <p:cNvPr id="5" name="Picture 4" descr="Veel vraagtekens op een zwarte achtergrond">
            <a:extLst>
              <a:ext uri="{FF2B5EF4-FFF2-40B4-BE49-F238E27FC236}">
                <a16:creationId xmlns:a16="http://schemas.microsoft.com/office/drawing/2014/main" id="{F948066A-ED38-42B3-AA07-F948F81B6DD4}"/>
              </a:ext>
            </a:extLst>
          </p:cNvPr>
          <p:cNvPicPr>
            <a:picLocks noChangeAspect="1"/>
          </p:cNvPicPr>
          <p:nvPr/>
        </p:nvPicPr>
        <p:blipFill rotWithShape="1">
          <a:blip r:embed="rId2"/>
          <a:srcRect l="56351" r="1" b="1"/>
          <a:stretch/>
        </p:blipFill>
        <p:spPr>
          <a:xfrm>
            <a:off x="20" y="10"/>
            <a:ext cx="4580077" cy="6400784"/>
          </a:xfrm>
          <a:prstGeom prst="rect">
            <a:avLst/>
          </a:prstGeom>
        </p:spPr>
      </p:pic>
      <p:cxnSp>
        <p:nvCxnSpPr>
          <p:cNvPr id="11" name="!!Straight Connector">
            <a:extLst>
              <a:ext uri="{FF2B5EF4-FFF2-40B4-BE49-F238E27FC236}">
                <a16:creationId xmlns:a16="http://schemas.microsoft.com/office/drawing/2014/main" id="{33BECB2B-2CFA-412C-880F-C4B60974936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42903" y="1917852"/>
            <a:ext cx="59436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D528E621-633A-4930-BBFC-863DC4E14FEB}"/>
              </a:ext>
            </a:extLst>
          </p:cNvPr>
          <p:cNvSpPr>
            <a:spLocks noGrp="1"/>
          </p:cNvSpPr>
          <p:nvPr>
            <p:ph idx="1"/>
          </p:nvPr>
        </p:nvSpPr>
        <p:spPr>
          <a:xfrm>
            <a:off x="5172074" y="2108201"/>
            <a:ext cx="5983606" cy="3760891"/>
          </a:xfrm>
        </p:spPr>
        <p:txBody>
          <a:bodyPr>
            <a:normAutofit/>
          </a:bodyPr>
          <a:lstStyle/>
          <a:p>
            <a:r>
              <a:rPr lang="nl-NL" sz="3200" dirty="0">
                <a:solidFill>
                  <a:schemeClr val="tx1"/>
                </a:solidFill>
              </a:rPr>
              <a:t>1. Verwachtingen;</a:t>
            </a:r>
          </a:p>
          <a:p>
            <a:r>
              <a:rPr lang="nl-NL" sz="3200" dirty="0">
                <a:solidFill>
                  <a:schemeClr val="tx1"/>
                </a:solidFill>
              </a:rPr>
              <a:t>2. Opbouw van het keuzedeel;</a:t>
            </a:r>
          </a:p>
          <a:p>
            <a:r>
              <a:rPr lang="nl-NL" sz="3200" dirty="0">
                <a:solidFill>
                  <a:schemeClr val="tx1"/>
                </a:solidFill>
              </a:rPr>
              <a:t>3. Portfolio;</a:t>
            </a:r>
          </a:p>
          <a:p>
            <a:r>
              <a:rPr lang="nl-NL" sz="3200" dirty="0">
                <a:solidFill>
                  <a:schemeClr val="tx1"/>
                </a:solidFill>
              </a:rPr>
              <a:t>4. Examinering;</a:t>
            </a:r>
          </a:p>
          <a:p>
            <a:r>
              <a:rPr lang="nl-NL" sz="3200" dirty="0">
                <a:solidFill>
                  <a:schemeClr val="tx1"/>
                </a:solidFill>
              </a:rPr>
              <a:t>5. </a:t>
            </a:r>
            <a:r>
              <a:rPr lang="nl-NL" sz="3200" dirty="0" err="1">
                <a:solidFill>
                  <a:schemeClr val="tx1"/>
                </a:solidFill>
              </a:rPr>
              <a:t>Onderwijsonline</a:t>
            </a:r>
            <a:r>
              <a:rPr lang="nl-NL" sz="3200" dirty="0">
                <a:solidFill>
                  <a:schemeClr val="tx1"/>
                </a:solidFill>
              </a:rPr>
              <a:t>. </a:t>
            </a:r>
          </a:p>
          <a:p>
            <a:endParaRPr lang="nl-NL" dirty="0"/>
          </a:p>
        </p:txBody>
      </p:sp>
      <p:sp>
        <p:nvSpPr>
          <p:cNvPr id="13" name="Rectangle 12">
            <a:extLst>
              <a:ext uri="{FF2B5EF4-FFF2-40B4-BE49-F238E27FC236}">
                <a16:creationId xmlns:a16="http://schemas.microsoft.com/office/drawing/2014/main" id="{C1B60310-C5C3-46A0-A452-2A0B008434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24101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08CB54FC-0B2A-4107-9A70-958B90B765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B779A153-0897-4573-95E9-2A8E9A898068}"/>
              </a:ext>
            </a:extLst>
          </p:cNvPr>
          <p:cNvSpPr>
            <a:spLocks noGrp="1"/>
          </p:cNvSpPr>
          <p:nvPr>
            <p:ph type="title"/>
          </p:nvPr>
        </p:nvSpPr>
        <p:spPr>
          <a:xfrm>
            <a:off x="6460275" y="644373"/>
            <a:ext cx="5127171" cy="1450757"/>
          </a:xfrm>
        </p:spPr>
        <p:txBody>
          <a:bodyPr>
            <a:normAutofit/>
          </a:bodyPr>
          <a:lstStyle/>
          <a:p>
            <a:r>
              <a:rPr lang="nl-NL" b="1" dirty="0">
                <a:solidFill>
                  <a:srgbClr val="002060"/>
                </a:solidFill>
              </a:rPr>
              <a:t>Verwachtingen</a:t>
            </a:r>
          </a:p>
        </p:txBody>
      </p:sp>
      <p:pic>
        <p:nvPicPr>
          <p:cNvPr id="2050" name="Picture 2" descr="Psychologie: self-fulfilling prophecy, verwachtingen">
            <a:extLst>
              <a:ext uri="{FF2B5EF4-FFF2-40B4-BE49-F238E27FC236}">
                <a16:creationId xmlns:a16="http://schemas.microsoft.com/office/drawing/2014/main" id="{B6B57D71-5193-42D1-B1DD-72E54A2375E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3192" y="1561732"/>
            <a:ext cx="5115347" cy="3414494"/>
          </a:xfrm>
          <a:prstGeom prst="rect">
            <a:avLst/>
          </a:prstGeom>
          <a:noFill/>
          <a:extLst>
            <a:ext uri="{909E8E84-426E-40DD-AFC4-6F175D3DCCD1}">
              <a14:hiddenFill xmlns:a14="http://schemas.microsoft.com/office/drawing/2010/main">
                <a:solidFill>
                  <a:srgbClr val="FFFFFF"/>
                </a:solidFill>
              </a14:hiddenFill>
            </a:ext>
          </a:extLst>
        </p:spPr>
      </p:pic>
      <p:cxnSp>
        <p:nvCxnSpPr>
          <p:cNvPr id="73" name="Straight Connector 72">
            <a:extLst>
              <a:ext uri="{FF2B5EF4-FFF2-40B4-BE49-F238E27FC236}">
                <a16:creationId xmlns:a16="http://schemas.microsoft.com/office/drawing/2014/main" id="{7855A9B5-1710-4B19-B0F1-CDFDD4ED5B7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14044" y="2246569"/>
            <a:ext cx="4572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C544B3B0-E834-4D91-B194-067E628AF477}"/>
              </a:ext>
            </a:extLst>
          </p:cNvPr>
          <p:cNvSpPr>
            <a:spLocks noGrp="1"/>
          </p:cNvSpPr>
          <p:nvPr>
            <p:ph idx="1"/>
          </p:nvPr>
        </p:nvSpPr>
        <p:spPr>
          <a:xfrm>
            <a:off x="6411684" y="2407436"/>
            <a:ext cx="5127172" cy="3461658"/>
          </a:xfrm>
        </p:spPr>
        <p:txBody>
          <a:bodyPr>
            <a:normAutofit/>
          </a:bodyPr>
          <a:lstStyle/>
          <a:p>
            <a:pPr algn="ctr"/>
            <a:endParaRPr lang="nl-NL" sz="2800" b="1" dirty="0"/>
          </a:p>
          <a:p>
            <a:pPr algn="ctr"/>
            <a:r>
              <a:rPr lang="nl-NL" sz="2800" dirty="0">
                <a:solidFill>
                  <a:schemeClr val="tx1"/>
                </a:solidFill>
              </a:rPr>
              <a:t>Wat zijn jullie verwachtingen ten aanzien van dit keuzedeel? </a:t>
            </a:r>
          </a:p>
        </p:txBody>
      </p:sp>
      <p:sp>
        <p:nvSpPr>
          <p:cNvPr id="75" name="Rectangle 74">
            <a:extLst>
              <a:ext uri="{FF2B5EF4-FFF2-40B4-BE49-F238E27FC236}">
                <a16:creationId xmlns:a16="http://schemas.microsoft.com/office/drawing/2014/main" id="{9AA76026-5689-4584-8D93-D71D739E6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12792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2" name="Straight Connector 21">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24" name="Rectangle 23">
            <a:extLst>
              <a:ext uri="{FF2B5EF4-FFF2-40B4-BE49-F238E27FC236}">
                <a16:creationId xmlns:a16="http://schemas.microsoft.com/office/drawing/2014/main" id="{B4D0E555-16F6-44D0-BF56-AF5FF5BDE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8117041D-1A7B-4ECA-AB68-3CFDB6726B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6220" y="0"/>
            <a:ext cx="4641314"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a:extLst>
              <a:ext uri="{FF2B5EF4-FFF2-40B4-BE49-F238E27FC236}">
                <a16:creationId xmlns:a16="http://schemas.microsoft.com/office/drawing/2014/main" id="{93A42205-E118-4275-9630-9C5339E928D7}"/>
              </a:ext>
            </a:extLst>
          </p:cNvPr>
          <p:cNvSpPr>
            <a:spLocks noGrp="1"/>
          </p:cNvSpPr>
          <p:nvPr>
            <p:ph type="title"/>
          </p:nvPr>
        </p:nvSpPr>
        <p:spPr>
          <a:xfrm>
            <a:off x="435869" y="640080"/>
            <a:ext cx="3659246" cy="2862699"/>
          </a:xfrm>
        </p:spPr>
        <p:txBody>
          <a:bodyPr vert="horz" lIns="91440" tIns="45720" rIns="91440" bIns="45720" rtlCol="0" anchor="b">
            <a:normAutofit/>
          </a:bodyPr>
          <a:lstStyle/>
          <a:p>
            <a:r>
              <a:rPr lang="en-US" sz="4400" b="1" dirty="0">
                <a:solidFill>
                  <a:srgbClr val="FFFFFF"/>
                </a:solidFill>
              </a:rPr>
              <a:t>Opbouw van het keuzedeel</a:t>
            </a:r>
          </a:p>
        </p:txBody>
      </p:sp>
      <p:cxnSp>
        <p:nvCxnSpPr>
          <p:cNvPr id="28" name="Straight Connector 27">
            <a:extLst>
              <a:ext uri="{FF2B5EF4-FFF2-40B4-BE49-F238E27FC236}">
                <a16:creationId xmlns:a16="http://schemas.microsoft.com/office/drawing/2014/main" id="{ABCD2462-4C1E-401A-AC2D-F799A138B24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3852" y="3663649"/>
            <a:ext cx="338328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 name="Content Placeholder 3" descr="Afbeeldingsresultaat voor 240&quot;">
            <a:extLst>
              <a:ext uri="{FF2B5EF4-FFF2-40B4-BE49-F238E27FC236}">
                <a16:creationId xmlns:a16="http://schemas.microsoft.com/office/drawing/2014/main" id="{2B20B292-96EB-4601-B714-38078930181B}"/>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5793498" y="1429325"/>
            <a:ext cx="5190844" cy="3114505"/>
          </a:xfrm>
          <a:prstGeom prst="rect">
            <a:avLst/>
          </a:prstGeom>
          <a:noFill/>
          <a:extLst>
            <a:ext uri="{909E8E84-426E-40DD-AFC4-6F175D3DCCD1}">
              <a14:hiddenFill xmlns:a14="http://schemas.microsoft.com/office/drawing/2010/main">
                <a:solidFill>
                  <a:srgbClr val="FFFFFF"/>
                </a:solidFill>
              </a14:hiddenFill>
            </a:ext>
          </a:extLst>
        </p:spPr>
      </p:pic>
      <p:sp>
        <p:nvSpPr>
          <p:cNvPr id="5" name="Tekstvak 4">
            <a:extLst>
              <a:ext uri="{FF2B5EF4-FFF2-40B4-BE49-F238E27FC236}">
                <a16:creationId xmlns:a16="http://schemas.microsoft.com/office/drawing/2014/main" id="{A8CE0C09-3E54-4E32-9D18-D7DF5F553DAD}"/>
              </a:ext>
            </a:extLst>
          </p:cNvPr>
          <p:cNvSpPr txBox="1"/>
          <p:nvPr/>
        </p:nvSpPr>
        <p:spPr>
          <a:xfrm>
            <a:off x="5487253" y="852858"/>
            <a:ext cx="5856051" cy="4062651"/>
          </a:xfrm>
          <a:prstGeom prst="rect">
            <a:avLst/>
          </a:prstGeom>
          <a:noFill/>
          <a:ln w="28575">
            <a:solidFill>
              <a:schemeClr val="tx1"/>
            </a:solidFill>
          </a:ln>
        </p:spPr>
        <p:txBody>
          <a:bodyPr wrap="square" rtlCol="0">
            <a:spAutoFit/>
          </a:bodyPr>
          <a:lstStyle/>
          <a:p>
            <a:r>
              <a:rPr lang="nl-NL" sz="2400" b="1" dirty="0"/>
              <a:t>Aantal uur: </a:t>
            </a:r>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p:txBody>
      </p:sp>
      <p:sp>
        <p:nvSpPr>
          <p:cNvPr id="16" name="Tekstvak 6">
            <a:extLst>
              <a:ext uri="{FF2B5EF4-FFF2-40B4-BE49-F238E27FC236}">
                <a16:creationId xmlns:a16="http://schemas.microsoft.com/office/drawing/2014/main" id="{9BD64F93-3871-47F3-AB24-AECD3A865070}"/>
              </a:ext>
            </a:extLst>
          </p:cNvPr>
          <p:cNvSpPr txBox="1"/>
          <p:nvPr/>
        </p:nvSpPr>
        <p:spPr>
          <a:xfrm>
            <a:off x="5488986" y="5356277"/>
            <a:ext cx="5852586" cy="7078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defPPr rtl="0">
              <a:defRPr lang="nl-nl"/>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nl-NL" sz="2000" b="1" dirty="0"/>
              <a:t>Examinering:</a:t>
            </a:r>
          </a:p>
          <a:p>
            <a:r>
              <a:rPr lang="nl-NL" sz="2000" dirty="0">
                <a:solidFill>
                  <a:schemeClr val="tx1"/>
                </a:solidFill>
              </a:rPr>
              <a:t>Examinering verloopt via consortium/</a:t>
            </a:r>
            <a:r>
              <a:rPr lang="nl-NL" sz="2000" dirty="0" err="1">
                <a:solidFill>
                  <a:schemeClr val="tx1"/>
                </a:solidFill>
              </a:rPr>
              <a:t>digibieb</a:t>
            </a:r>
            <a:endParaRPr lang="nl-NL" sz="2000" dirty="0">
              <a:solidFill>
                <a:schemeClr val="tx1"/>
              </a:solidFill>
            </a:endParaRPr>
          </a:p>
        </p:txBody>
      </p:sp>
    </p:spTree>
    <p:extLst>
      <p:ext uri="{BB962C8B-B14F-4D97-AF65-F5344CB8AC3E}">
        <p14:creationId xmlns:p14="http://schemas.microsoft.com/office/powerpoint/2010/main" val="4085960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2" name="Straight Connector 21">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24" name="Rectangle 23">
            <a:extLst>
              <a:ext uri="{FF2B5EF4-FFF2-40B4-BE49-F238E27FC236}">
                <a16:creationId xmlns:a16="http://schemas.microsoft.com/office/drawing/2014/main" id="{B4D0E555-16F6-44D0-BF56-AF5FF5BDE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8117041D-1A7B-4ECA-AB68-3CFDB6726B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6220" y="0"/>
            <a:ext cx="4641314"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a:extLst>
              <a:ext uri="{FF2B5EF4-FFF2-40B4-BE49-F238E27FC236}">
                <a16:creationId xmlns:a16="http://schemas.microsoft.com/office/drawing/2014/main" id="{93A42205-E118-4275-9630-9C5339E928D7}"/>
              </a:ext>
            </a:extLst>
          </p:cNvPr>
          <p:cNvSpPr>
            <a:spLocks noGrp="1"/>
          </p:cNvSpPr>
          <p:nvPr>
            <p:ph type="title"/>
          </p:nvPr>
        </p:nvSpPr>
        <p:spPr>
          <a:xfrm>
            <a:off x="435869" y="640080"/>
            <a:ext cx="3659246" cy="2862699"/>
          </a:xfrm>
        </p:spPr>
        <p:txBody>
          <a:bodyPr vert="horz" lIns="91440" tIns="45720" rIns="91440" bIns="45720" rtlCol="0" anchor="b">
            <a:normAutofit/>
          </a:bodyPr>
          <a:lstStyle/>
          <a:p>
            <a:r>
              <a:rPr lang="en-US" sz="4400" b="1" dirty="0">
                <a:solidFill>
                  <a:srgbClr val="FFFFFF"/>
                </a:solidFill>
              </a:rPr>
              <a:t>Opbouw van het keuzedeel</a:t>
            </a:r>
          </a:p>
        </p:txBody>
      </p:sp>
      <p:cxnSp>
        <p:nvCxnSpPr>
          <p:cNvPr id="28" name="Straight Connector 27">
            <a:extLst>
              <a:ext uri="{FF2B5EF4-FFF2-40B4-BE49-F238E27FC236}">
                <a16:creationId xmlns:a16="http://schemas.microsoft.com/office/drawing/2014/main" id="{ABCD2462-4C1E-401A-AC2D-F799A138B24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3852" y="3663649"/>
            <a:ext cx="338328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aphicFrame>
        <p:nvGraphicFramePr>
          <p:cNvPr id="11" name="Tabel 8">
            <a:extLst>
              <a:ext uri="{FF2B5EF4-FFF2-40B4-BE49-F238E27FC236}">
                <a16:creationId xmlns:a16="http://schemas.microsoft.com/office/drawing/2014/main" id="{2BFA9361-9AC1-4AE1-B687-6022187DC524}"/>
              </a:ext>
            </a:extLst>
          </p:cNvPr>
          <p:cNvGraphicFramePr>
            <a:graphicFrameLocks noGrp="1"/>
          </p:cNvGraphicFramePr>
          <p:nvPr>
            <p:extLst>
              <p:ext uri="{D42A27DB-BD31-4B8C-83A1-F6EECF244321}">
                <p14:modId xmlns:p14="http://schemas.microsoft.com/office/powerpoint/2010/main" val="1052315471"/>
              </p:ext>
            </p:extLst>
          </p:nvPr>
        </p:nvGraphicFramePr>
        <p:xfrm>
          <a:off x="5070963" y="2552401"/>
          <a:ext cx="6798082" cy="3336904"/>
        </p:xfrm>
        <a:graphic>
          <a:graphicData uri="http://schemas.openxmlformats.org/drawingml/2006/table">
            <a:tbl>
              <a:tblPr firstRow="1" bandRow="1">
                <a:tableStyleId>{BC89EF96-8CEA-46FF-86C4-4CE0E7609802}</a:tableStyleId>
              </a:tblPr>
              <a:tblGrid>
                <a:gridCol w="1489942">
                  <a:extLst>
                    <a:ext uri="{9D8B030D-6E8A-4147-A177-3AD203B41FA5}">
                      <a16:colId xmlns:a16="http://schemas.microsoft.com/office/drawing/2014/main" val="311879009"/>
                    </a:ext>
                  </a:extLst>
                </a:gridCol>
                <a:gridCol w="5308140">
                  <a:extLst>
                    <a:ext uri="{9D8B030D-6E8A-4147-A177-3AD203B41FA5}">
                      <a16:colId xmlns:a16="http://schemas.microsoft.com/office/drawing/2014/main" val="1122421576"/>
                    </a:ext>
                  </a:extLst>
                </a:gridCol>
              </a:tblGrid>
              <a:tr h="563263">
                <a:tc>
                  <a:txBody>
                    <a:bodyPr/>
                    <a:lstStyle/>
                    <a:p>
                      <a:r>
                        <a:rPr lang="nl-NL" sz="2500" b="1" dirty="0">
                          <a:solidFill>
                            <a:schemeClr val="tx1"/>
                          </a:solidFill>
                        </a:rPr>
                        <a:t>Lesdag</a:t>
                      </a:r>
                    </a:p>
                  </a:txBody>
                  <a:tcPr marL="128014" marR="128014" marT="64007" marB="64007"/>
                </a:tc>
                <a:tc>
                  <a:txBody>
                    <a:bodyPr/>
                    <a:lstStyle/>
                    <a:p>
                      <a:r>
                        <a:rPr lang="nl-NL" sz="2500" b="1" dirty="0">
                          <a:solidFill>
                            <a:schemeClr val="tx1"/>
                          </a:solidFill>
                        </a:rPr>
                        <a:t>Onderdeel</a:t>
                      </a:r>
                    </a:p>
                  </a:txBody>
                  <a:tcPr marL="128014" marR="128014" marT="64007" marB="64007"/>
                </a:tc>
                <a:extLst>
                  <a:ext uri="{0D108BD9-81ED-4DB2-BD59-A6C34878D82A}">
                    <a16:rowId xmlns:a16="http://schemas.microsoft.com/office/drawing/2014/main" val="830046658"/>
                  </a:ext>
                </a:extLst>
              </a:tr>
              <a:tr h="648605">
                <a:tc>
                  <a:txBody>
                    <a:bodyPr/>
                    <a:lstStyle/>
                    <a:p>
                      <a:r>
                        <a:rPr lang="nl-NL" sz="1500" dirty="0"/>
                        <a:t>1</a:t>
                      </a:r>
                    </a:p>
                  </a:txBody>
                  <a:tcPr marL="128014" marR="128014" marT="64007" marB="64007"/>
                </a:tc>
                <a:tc>
                  <a:txBody>
                    <a:bodyPr/>
                    <a:lstStyle/>
                    <a:p>
                      <a:r>
                        <a:rPr lang="nl-NL" sz="1500" dirty="0">
                          <a:effectLst/>
                        </a:rPr>
                        <a:t>Onderdeel 1: oriëntatie op HBO opleidingen &amp; onderdeel 2: vakkennis en/of vraagstukken</a:t>
                      </a:r>
                    </a:p>
                  </a:txBody>
                  <a:tcPr marL="128014" marR="128014" marT="64007" marB="64007"/>
                </a:tc>
                <a:extLst>
                  <a:ext uri="{0D108BD9-81ED-4DB2-BD59-A6C34878D82A}">
                    <a16:rowId xmlns:a16="http://schemas.microsoft.com/office/drawing/2014/main" val="2855383087"/>
                  </a:ext>
                </a:extLst>
              </a:tr>
              <a:tr h="648605">
                <a:tc>
                  <a:txBody>
                    <a:bodyPr/>
                    <a:lstStyle/>
                    <a:p>
                      <a:r>
                        <a:rPr lang="nl-NL" sz="1500"/>
                        <a:t>2</a:t>
                      </a:r>
                    </a:p>
                  </a:txBody>
                  <a:tcPr marL="128014" marR="128014" marT="64007" marB="64007"/>
                </a:tc>
                <a:tc>
                  <a:txBody>
                    <a:bodyPr/>
                    <a:lstStyle/>
                    <a:p>
                      <a:r>
                        <a:rPr lang="nl-NL" sz="1500" dirty="0">
                          <a:effectLst/>
                        </a:rPr>
                        <a:t>Onderdeel 5: studievaardigheden &amp; onderdeel 6: HBO-competenties</a:t>
                      </a:r>
                    </a:p>
                  </a:txBody>
                  <a:tcPr marL="128014" marR="128014" marT="64007" marB="64007"/>
                </a:tc>
                <a:extLst>
                  <a:ext uri="{0D108BD9-81ED-4DB2-BD59-A6C34878D82A}">
                    <a16:rowId xmlns:a16="http://schemas.microsoft.com/office/drawing/2014/main" val="3638637774"/>
                  </a:ext>
                </a:extLst>
              </a:tr>
              <a:tr h="648605">
                <a:tc>
                  <a:txBody>
                    <a:bodyPr/>
                    <a:lstStyle/>
                    <a:p>
                      <a:r>
                        <a:rPr lang="nl-NL" sz="1500"/>
                        <a:t>3</a:t>
                      </a:r>
                    </a:p>
                  </a:txBody>
                  <a:tcPr marL="128014" marR="128014" marT="64007" marB="64007"/>
                </a:tc>
                <a:tc>
                  <a:txBody>
                    <a:bodyPr/>
                    <a:lstStyle/>
                    <a:p>
                      <a:r>
                        <a:rPr lang="nl-NL" sz="1500" dirty="0">
                          <a:effectLst/>
                        </a:rPr>
                        <a:t>Onderdeel 3: beroepsinhoudelijke opdrachten &amp; onderdeel 2: vakkennis en/of vraagstukken</a:t>
                      </a:r>
                    </a:p>
                  </a:txBody>
                  <a:tcPr marL="128014" marR="128014" marT="64007" marB="64007"/>
                </a:tc>
                <a:extLst>
                  <a:ext uri="{0D108BD9-81ED-4DB2-BD59-A6C34878D82A}">
                    <a16:rowId xmlns:a16="http://schemas.microsoft.com/office/drawing/2014/main" val="3320973846"/>
                  </a:ext>
                </a:extLst>
              </a:tr>
              <a:tr h="413913">
                <a:tc>
                  <a:txBody>
                    <a:bodyPr/>
                    <a:lstStyle/>
                    <a:p>
                      <a:r>
                        <a:rPr lang="nl-NL" sz="1500"/>
                        <a:t>4</a:t>
                      </a:r>
                    </a:p>
                  </a:txBody>
                  <a:tcPr marL="128014" marR="128014" marT="64007" marB="64007"/>
                </a:tc>
                <a:tc>
                  <a:txBody>
                    <a:bodyPr/>
                    <a:lstStyle/>
                    <a:p>
                      <a:r>
                        <a:rPr lang="nl-NL" sz="1500" dirty="0">
                          <a:effectLst/>
                        </a:rPr>
                        <a:t>Onderdeel 4: presentatie &amp; onderdeel 7: conclusie</a:t>
                      </a:r>
                    </a:p>
                  </a:txBody>
                  <a:tcPr marL="128014" marR="128014" marT="64007" marB="64007"/>
                </a:tc>
                <a:extLst>
                  <a:ext uri="{0D108BD9-81ED-4DB2-BD59-A6C34878D82A}">
                    <a16:rowId xmlns:a16="http://schemas.microsoft.com/office/drawing/2014/main" val="514862861"/>
                  </a:ext>
                </a:extLst>
              </a:tr>
              <a:tr h="413913">
                <a:tc>
                  <a:txBody>
                    <a:bodyPr/>
                    <a:lstStyle/>
                    <a:p>
                      <a:r>
                        <a:rPr lang="nl-NL" sz="1500"/>
                        <a:t>5</a:t>
                      </a:r>
                    </a:p>
                  </a:txBody>
                  <a:tcPr marL="128014" marR="128014" marT="64007" marB="64007"/>
                </a:tc>
                <a:tc>
                  <a:txBody>
                    <a:bodyPr/>
                    <a:lstStyle/>
                    <a:p>
                      <a:r>
                        <a:rPr lang="nl-NL" sz="1500" dirty="0">
                          <a:effectLst/>
                        </a:rPr>
                        <a:t>Examen</a:t>
                      </a:r>
                      <a:endParaRPr lang="nl-NL" sz="1500" dirty="0"/>
                    </a:p>
                  </a:txBody>
                  <a:tcPr marL="128014" marR="128014" marT="64007" marB="64007"/>
                </a:tc>
                <a:extLst>
                  <a:ext uri="{0D108BD9-81ED-4DB2-BD59-A6C34878D82A}">
                    <a16:rowId xmlns:a16="http://schemas.microsoft.com/office/drawing/2014/main" val="304844601"/>
                  </a:ext>
                </a:extLst>
              </a:tr>
            </a:tbl>
          </a:graphicData>
        </a:graphic>
      </p:graphicFrame>
      <p:sp>
        <p:nvSpPr>
          <p:cNvPr id="13" name="Tekstvak 12">
            <a:extLst>
              <a:ext uri="{FF2B5EF4-FFF2-40B4-BE49-F238E27FC236}">
                <a16:creationId xmlns:a16="http://schemas.microsoft.com/office/drawing/2014/main" id="{05BAD3EE-4890-4074-9778-9619480CA9C3}"/>
              </a:ext>
            </a:extLst>
          </p:cNvPr>
          <p:cNvSpPr txBox="1"/>
          <p:nvPr/>
        </p:nvSpPr>
        <p:spPr>
          <a:xfrm>
            <a:off x="5070963" y="576075"/>
            <a:ext cx="6099142" cy="1754326"/>
          </a:xfrm>
          <a:prstGeom prst="rect">
            <a:avLst/>
          </a:prstGeom>
          <a:noFill/>
        </p:spPr>
        <p:txBody>
          <a:bodyPr wrap="square">
            <a:spAutoFit/>
          </a:bodyPr>
          <a:lstStyle/>
          <a:p>
            <a:pPr marL="0" indent="0">
              <a:lnSpc>
                <a:spcPct val="100000"/>
              </a:lnSpc>
              <a:buNone/>
            </a:pPr>
            <a:r>
              <a:rPr lang="nl-NL" sz="1800" b="1" dirty="0"/>
              <a:t>Lesopbouw:</a:t>
            </a:r>
          </a:p>
          <a:p>
            <a:pPr marL="0" indent="0">
              <a:lnSpc>
                <a:spcPct val="100000"/>
              </a:lnSpc>
              <a:buNone/>
            </a:pPr>
            <a:r>
              <a:rPr lang="nl-NL" sz="1800" dirty="0">
                <a:effectLst/>
              </a:rPr>
              <a:t>De lessen in het keuzedeel HBO zijn opgebouwd aan de hand van de bijbehorende portfolio onderdelen. Zo zal iedere lesdag dieper in worden gegaan op 1 of meerdere onderdelen en zullen  die dag ook opdrachten gemaakt worden die bij deze onderdelen horen. </a:t>
            </a:r>
          </a:p>
        </p:txBody>
      </p:sp>
    </p:spTree>
    <p:extLst>
      <p:ext uri="{BB962C8B-B14F-4D97-AF65-F5344CB8AC3E}">
        <p14:creationId xmlns:p14="http://schemas.microsoft.com/office/powerpoint/2010/main" val="1455054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a:extLst>
              <a:ext uri="{FF2B5EF4-FFF2-40B4-BE49-F238E27FC236}">
                <a16:creationId xmlns:a16="http://schemas.microsoft.com/office/drawing/2014/main" id="{E90BDE33-06B5-468A-9A8D-854860AF8605}"/>
              </a:ext>
            </a:extLst>
          </p:cNvPr>
          <p:cNvSpPr>
            <a:spLocks noGrp="1"/>
          </p:cNvSpPr>
          <p:nvPr>
            <p:ph type="title"/>
          </p:nvPr>
        </p:nvSpPr>
        <p:spPr>
          <a:xfrm>
            <a:off x="1097280" y="286603"/>
            <a:ext cx="10058400" cy="1450757"/>
          </a:xfrm>
        </p:spPr>
        <p:txBody>
          <a:bodyPr anchor="ctr">
            <a:normAutofit/>
          </a:bodyPr>
          <a:lstStyle/>
          <a:p>
            <a:r>
              <a:rPr lang="nl-NL" sz="5400" b="1" dirty="0">
                <a:solidFill>
                  <a:srgbClr val="FFFFFF"/>
                </a:solidFill>
              </a:rPr>
              <a:t>Portfolio</a:t>
            </a:r>
          </a:p>
        </p:txBody>
      </p:sp>
      <p:sp>
        <p:nvSpPr>
          <p:cNvPr id="3" name="Tijdelijke aanduiding voor inhoud 2">
            <a:extLst>
              <a:ext uri="{FF2B5EF4-FFF2-40B4-BE49-F238E27FC236}">
                <a16:creationId xmlns:a16="http://schemas.microsoft.com/office/drawing/2014/main" id="{6A833490-370D-4B2B-B438-B4F9AABC27AD}"/>
              </a:ext>
            </a:extLst>
          </p:cNvPr>
          <p:cNvSpPr>
            <a:spLocks noGrp="1"/>
          </p:cNvSpPr>
          <p:nvPr>
            <p:ph idx="1"/>
          </p:nvPr>
        </p:nvSpPr>
        <p:spPr>
          <a:xfrm>
            <a:off x="1096963" y="2023963"/>
            <a:ext cx="10058400" cy="3845025"/>
          </a:xfrm>
        </p:spPr>
        <p:txBody>
          <a:bodyPr>
            <a:normAutofit/>
          </a:bodyPr>
          <a:lstStyle/>
          <a:p>
            <a:pPr>
              <a:lnSpc>
                <a:spcPct val="100000"/>
              </a:lnSpc>
            </a:pPr>
            <a:r>
              <a:rPr lang="nl-NL"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Het portfolio bevat van elk van de onderstaande onderdelen minimaal 1 bewijsstuk: </a:t>
            </a:r>
          </a:p>
          <a:p>
            <a:pPr marL="342900" lvl="0" indent="-342900">
              <a:lnSpc>
                <a:spcPct val="100000"/>
              </a:lnSpc>
              <a:buFont typeface="+mj-lt"/>
              <a:buAutoNum type="arabicPeriod"/>
            </a:pPr>
            <a:r>
              <a:rPr lang="nl-NL"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Oriëntatie op HBO opleidingen;</a:t>
            </a:r>
          </a:p>
          <a:p>
            <a:pPr marL="342900" lvl="0" indent="-342900">
              <a:lnSpc>
                <a:spcPct val="100000"/>
              </a:lnSpc>
              <a:buFont typeface="+mj-lt"/>
              <a:buAutoNum type="arabicPeriod"/>
            </a:pPr>
            <a:r>
              <a:rPr lang="nl-NL"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Onderzoek naar vakkennis en/of vraagstukken;</a:t>
            </a:r>
          </a:p>
          <a:p>
            <a:pPr marL="342900" lvl="0" indent="-342900">
              <a:lnSpc>
                <a:spcPct val="100000"/>
              </a:lnSpc>
              <a:buFont typeface="+mj-lt"/>
              <a:buAutoNum type="arabicPeriod"/>
            </a:pPr>
            <a:r>
              <a:rPr lang="nl-NL"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Beroepsinhoudelijke opdrachten;</a:t>
            </a:r>
          </a:p>
          <a:p>
            <a:pPr marL="342900" lvl="0" indent="-342900">
              <a:lnSpc>
                <a:spcPct val="100000"/>
              </a:lnSpc>
              <a:buFont typeface="+mj-lt"/>
              <a:buAutoNum type="arabicPeriod"/>
            </a:pPr>
            <a:r>
              <a:rPr lang="nl-NL"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Presentatie;</a:t>
            </a:r>
          </a:p>
          <a:p>
            <a:pPr marL="342900" lvl="0" indent="-342900">
              <a:lnSpc>
                <a:spcPct val="100000"/>
              </a:lnSpc>
              <a:buFont typeface="+mj-lt"/>
              <a:buAutoNum type="arabicPeriod"/>
            </a:pPr>
            <a:r>
              <a:rPr lang="nl-NL"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Studievaardigheden;</a:t>
            </a:r>
          </a:p>
          <a:p>
            <a:pPr marL="342900" lvl="0" indent="-342900">
              <a:lnSpc>
                <a:spcPct val="100000"/>
              </a:lnSpc>
              <a:buFont typeface="+mj-lt"/>
              <a:buAutoNum type="arabicPeriod"/>
            </a:pPr>
            <a:r>
              <a:rPr lang="nl-NL"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HBO-competenties;</a:t>
            </a:r>
          </a:p>
          <a:p>
            <a:pPr marL="342900" lvl="0" indent="-342900">
              <a:lnSpc>
                <a:spcPct val="100000"/>
              </a:lnSpc>
              <a:buFont typeface="+mj-lt"/>
              <a:buAutoNum type="arabicPeriod"/>
            </a:pPr>
            <a:r>
              <a:rPr lang="nl-NL"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Conclusie. </a:t>
            </a:r>
          </a:p>
          <a:p>
            <a:pPr>
              <a:lnSpc>
                <a:spcPct val="100000"/>
              </a:lnSpc>
            </a:pPr>
            <a:endParaRPr lang="nl-NL" sz="1500" dirty="0"/>
          </a:p>
        </p:txBody>
      </p:sp>
      <p:sp>
        <p:nvSpPr>
          <p:cNvPr id="12" name="Rectangle 11">
            <a:extLst>
              <a:ext uri="{FF2B5EF4-FFF2-40B4-BE49-F238E27FC236}">
                <a16:creationId xmlns:a16="http://schemas.microsoft.com/office/drawing/2014/main" id="{359CEC61-F44B-43B3-B40F-AE38C5AF1D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5714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9" name="Straight Connector 18">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21" name="Rectangle 20">
            <a:extLst>
              <a:ext uri="{FF2B5EF4-FFF2-40B4-BE49-F238E27FC236}">
                <a16:creationId xmlns:a16="http://schemas.microsoft.com/office/drawing/2014/main" id="{990BAFCD-EA0A-47F4-8B00-AAB1E67A90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Tijdelijke aanduiding voor inhoud 5">
            <a:extLst>
              <a:ext uri="{FF2B5EF4-FFF2-40B4-BE49-F238E27FC236}">
                <a16:creationId xmlns:a16="http://schemas.microsoft.com/office/drawing/2014/main" id="{72B27496-D8EF-4DD5-999E-2BA839B3407C}"/>
              </a:ext>
            </a:extLst>
          </p:cNvPr>
          <p:cNvPicPr>
            <a:picLocks noGrp="1" noChangeAspect="1"/>
          </p:cNvPicPr>
          <p:nvPr>
            <p:ph idx="1"/>
          </p:nvPr>
        </p:nvPicPr>
        <p:blipFill rotWithShape="1">
          <a:blip r:embed="rId2"/>
          <a:srcRect l="11658" t="27174" r="68940" b="15217"/>
          <a:stretch/>
        </p:blipFill>
        <p:spPr>
          <a:xfrm>
            <a:off x="3876547" y="93724"/>
            <a:ext cx="4969280" cy="4426478"/>
          </a:xfrm>
          <a:prstGeom prst="rect">
            <a:avLst/>
          </a:prstGeom>
        </p:spPr>
      </p:pic>
      <p:sp>
        <p:nvSpPr>
          <p:cNvPr id="23" name="Rectangle 22">
            <a:extLst>
              <a:ext uri="{FF2B5EF4-FFF2-40B4-BE49-F238E27FC236}">
                <a16:creationId xmlns:a16="http://schemas.microsoft.com/office/drawing/2014/main" id="{2F9C61D6-37CC-4AD4-83C3-022D08874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4551037"/>
            <a:ext cx="12192000" cy="2306963"/>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a:extLst>
              <a:ext uri="{FF2B5EF4-FFF2-40B4-BE49-F238E27FC236}">
                <a16:creationId xmlns:a16="http://schemas.microsoft.com/office/drawing/2014/main" id="{E90BDE33-06B5-468A-9A8D-854860AF8605}"/>
              </a:ext>
            </a:extLst>
          </p:cNvPr>
          <p:cNvSpPr>
            <a:spLocks noGrp="1"/>
          </p:cNvSpPr>
          <p:nvPr>
            <p:ph type="title"/>
          </p:nvPr>
        </p:nvSpPr>
        <p:spPr>
          <a:xfrm>
            <a:off x="632900" y="4905662"/>
            <a:ext cx="7330353" cy="1541176"/>
          </a:xfrm>
        </p:spPr>
        <p:txBody>
          <a:bodyPr vert="horz" lIns="91440" tIns="45720" rIns="91440" bIns="45720" rtlCol="0" anchor="ctr">
            <a:normAutofit/>
          </a:bodyPr>
          <a:lstStyle/>
          <a:p>
            <a:pPr algn="r"/>
            <a:r>
              <a:rPr lang="en-US" sz="4800" b="1">
                <a:solidFill>
                  <a:srgbClr val="FFFFFF"/>
                </a:solidFill>
              </a:rPr>
              <a:t>Portfolio</a:t>
            </a:r>
          </a:p>
        </p:txBody>
      </p:sp>
      <p:cxnSp>
        <p:nvCxnSpPr>
          <p:cNvPr id="25" name="Straight Connector 24">
            <a:extLst>
              <a:ext uri="{FF2B5EF4-FFF2-40B4-BE49-F238E27FC236}">
                <a16:creationId xmlns:a16="http://schemas.microsoft.com/office/drawing/2014/main" id="{2669285E-35F6-4010-B084-229A808458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7532847" y="5676251"/>
            <a:ext cx="118872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9328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a:extLst>
              <a:ext uri="{FF2B5EF4-FFF2-40B4-BE49-F238E27FC236}">
                <a16:creationId xmlns:a16="http://schemas.microsoft.com/office/drawing/2014/main" id="{30ADA76F-4913-497F-B827-8ED9DA6985D9}"/>
              </a:ext>
            </a:extLst>
          </p:cNvPr>
          <p:cNvSpPr>
            <a:spLocks noGrp="1"/>
          </p:cNvSpPr>
          <p:nvPr>
            <p:ph type="title"/>
          </p:nvPr>
        </p:nvSpPr>
        <p:spPr>
          <a:xfrm>
            <a:off x="492369" y="605896"/>
            <a:ext cx="3891095" cy="5646208"/>
          </a:xfrm>
        </p:spPr>
        <p:txBody>
          <a:bodyPr anchor="ctr">
            <a:normAutofit/>
          </a:bodyPr>
          <a:lstStyle/>
          <a:p>
            <a:r>
              <a:rPr lang="nl-NL" sz="4400" b="1" dirty="0">
                <a:solidFill>
                  <a:srgbClr val="FFFFFF"/>
                </a:solidFill>
              </a:rPr>
              <a:t>Examinering</a:t>
            </a:r>
          </a:p>
        </p:txBody>
      </p:sp>
      <p:sp>
        <p:nvSpPr>
          <p:cNvPr id="3" name="Tijdelijke aanduiding voor inhoud 2">
            <a:extLst>
              <a:ext uri="{FF2B5EF4-FFF2-40B4-BE49-F238E27FC236}">
                <a16:creationId xmlns:a16="http://schemas.microsoft.com/office/drawing/2014/main" id="{7982ED29-DD9A-4522-8D1F-869E8327FE3D}"/>
              </a:ext>
            </a:extLst>
          </p:cNvPr>
          <p:cNvSpPr>
            <a:spLocks noGrp="1"/>
          </p:cNvSpPr>
          <p:nvPr>
            <p:ph idx="1"/>
          </p:nvPr>
        </p:nvSpPr>
        <p:spPr>
          <a:xfrm>
            <a:off x="5231958" y="605896"/>
            <a:ext cx="5923721" cy="5646208"/>
          </a:xfrm>
        </p:spPr>
        <p:txBody>
          <a:bodyPr anchor="ctr">
            <a:normAutofit/>
          </a:bodyPr>
          <a:lstStyle/>
          <a:p>
            <a:pPr marL="0" indent="0">
              <a:lnSpc>
                <a:spcPct val="100000"/>
              </a:lnSpc>
              <a:buNone/>
            </a:pPr>
            <a:br>
              <a:rPr lang="nl-NL" sz="1100" dirty="0">
                <a:solidFill>
                  <a:schemeClr val="tx1"/>
                </a:solidFill>
              </a:rPr>
            </a:br>
            <a:r>
              <a:rPr lang="nl-NL" sz="1100" u="sng" dirty="0">
                <a:solidFill>
                  <a:schemeClr val="tx1"/>
                </a:solidFill>
                <a:effectLst/>
              </a:rPr>
              <a:t>Examenopdracht</a:t>
            </a:r>
            <a:endParaRPr lang="nl-NL" sz="1100" dirty="0">
              <a:solidFill>
                <a:schemeClr val="tx1"/>
              </a:solidFill>
            </a:endParaRPr>
          </a:p>
          <a:p>
            <a:pPr marL="0" indent="0">
              <a:lnSpc>
                <a:spcPct val="100000"/>
              </a:lnSpc>
              <a:buNone/>
            </a:pPr>
            <a:r>
              <a:rPr lang="nl-NL" sz="1100" dirty="0">
                <a:solidFill>
                  <a:schemeClr val="tx1"/>
                </a:solidFill>
                <a:effectLst/>
              </a:rPr>
              <a:t>Voor het examen schrijf je een verantwoordingsverslag. In het verslag onderbouw je of je voldoende voorbereidt bent op het hbo en welke vervolgstappen je gaat nemen naar aanleiding van je conclusie. </a:t>
            </a:r>
            <a:endParaRPr lang="nl-NL" sz="1100" dirty="0">
              <a:solidFill>
                <a:schemeClr val="tx1"/>
              </a:solidFill>
            </a:endParaRPr>
          </a:p>
          <a:p>
            <a:pPr marL="0" indent="0">
              <a:lnSpc>
                <a:spcPct val="100000"/>
              </a:lnSpc>
              <a:buNone/>
            </a:pPr>
            <a:br>
              <a:rPr lang="nl-NL" sz="1100" dirty="0"/>
            </a:br>
            <a:endParaRPr lang="nl-NL" sz="1100" dirty="0">
              <a:solidFill>
                <a:schemeClr val="tx1"/>
              </a:solidFill>
            </a:endParaRPr>
          </a:p>
          <a:p>
            <a:pPr marL="0" indent="0">
              <a:lnSpc>
                <a:spcPct val="100000"/>
              </a:lnSpc>
              <a:buNone/>
            </a:pPr>
            <a:r>
              <a:rPr lang="nl-NL" sz="1100" u="sng" dirty="0">
                <a:solidFill>
                  <a:schemeClr val="tx1"/>
                </a:solidFill>
                <a:effectLst/>
              </a:rPr>
              <a:t>Voorbereiden examen</a:t>
            </a:r>
            <a:endParaRPr lang="nl-NL" sz="1100" dirty="0">
              <a:solidFill>
                <a:schemeClr val="tx1"/>
              </a:solidFill>
            </a:endParaRPr>
          </a:p>
          <a:p>
            <a:pPr marL="0" indent="0">
              <a:lnSpc>
                <a:spcPct val="100000"/>
              </a:lnSpc>
              <a:buNone/>
            </a:pPr>
            <a:r>
              <a:rPr lang="nl-NL" sz="1100" dirty="0">
                <a:solidFill>
                  <a:schemeClr val="tx1"/>
                </a:solidFill>
                <a:effectLst/>
              </a:rPr>
              <a:t>Ter voorbereiding op je examen lees je je portfolio en opdracht 7 (conclusie) nogmaals door. Hierin heb je de volgende punten al verwerkt: </a:t>
            </a:r>
            <a:endParaRPr lang="nl-NL" sz="1100" dirty="0">
              <a:solidFill>
                <a:schemeClr val="tx1"/>
              </a:solidFill>
            </a:endParaRPr>
          </a:p>
          <a:p>
            <a:pPr marL="0" indent="0">
              <a:lnSpc>
                <a:spcPct val="100000"/>
              </a:lnSpc>
              <a:buNone/>
            </a:pPr>
            <a:r>
              <a:rPr lang="nl-NL" sz="1100" dirty="0">
                <a:solidFill>
                  <a:schemeClr val="tx1"/>
                </a:solidFill>
                <a:effectLst/>
              </a:rPr>
              <a:t>- Reflectie op het werken in een projectgroep aan beroepsinhoudelijke opdrachten die relevant zijn voor de doorstroom naar de gekozen hbo-opleiding;</a:t>
            </a:r>
            <a:endParaRPr lang="nl-NL" sz="1100" dirty="0">
              <a:solidFill>
                <a:schemeClr val="tx1"/>
              </a:solidFill>
            </a:endParaRPr>
          </a:p>
          <a:p>
            <a:pPr marL="0" indent="0">
              <a:lnSpc>
                <a:spcPct val="100000"/>
              </a:lnSpc>
              <a:buNone/>
            </a:pPr>
            <a:r>
              <a:rPr lang="nl-NL" sz="1100" dirty="0">
                <a:solidFill>
                  <a:schemeClr val="tx1"/>
                </a:solidFill>
                <a:effectLst/>
              </a:rPr>
              <a:t>- Reflectie op de presentatie van het resultaat van de projectgroep aan medestudenten;</a:t>
            </a:r>
            <a:endParaRPr lang="nl-NL" sz="1100" dirty="0">
              <a:solidFill>
                <a:schemeClr val="tx1"/>
              </a:solidFill>
            </a:endParaRPr>
          </a:p>
          <a:p>
            <a:pPr marL="0" indent="0">
              <a:lnSpc>
                <a:spcPct val="100000"/>
              </a:lnSpc>
              <a:buNone/>
            </a:pPr>
            <a:r>
              <a:rPr lang="nl-NL" sz="1100" dirty="0">
                <a:solidFill>
                  <a:schemeClr val="tx1"/>
                </a:solidFill>
                <a:effectLst/>
              </a:rPr>
              <a:t>- Reflectie op eigen competenties in relatie tot de competenties die nodig zijn voor het hbo;</a:t>
            </a:r>
            <a:endParaRPr lang="nl-NL" sz="1100" dirty="0">
              <a:solidFill>
                <a:schemeClr val="tx1"/>
              </a:solidFill>
            </a:endParaRPr>
          </a:p>
          <a:p>
            <a:pPr marL="0" indent="0">
              <a:lnSpc>
                <a:spcPct val="100000"/>
              </a:lnSpc>
              <a:buNone/>
            </a:pPr>
            <a:r>
              <a:rPr lang="nl-NL" sz="1100" dirty="0">
                <a:solidFill>
                  <a:schemeClr val="tx1"/>
                </a:solidFill>
                <a:effectLst/>
              </a:rPr>
              <a:t>- Het trekken van een eigen conclusie;</a:t>
            </a:r>
            <a:endParaRPr lang="nl-NL" sz="1100" dirty="0">
              <a:solidFill>
                <a:schemeClr val="tx1"/>
              </a:solidFill>
            </a:endParaRPr>
          </a:p>
          <a:p>
            <a:pPr marL="0" indent="0">
              <a:lnSpc>
                <a:spcPct val="100000"/>
              </a:lnSpc>
              <a:buNone/>
            </a:pPr>
            <a:r>
              <a:rPr lang="nl-NL" sz="1100" dirty="0">
                <a:solidFill>
                  <a:schemeClr val="tx1"/>
                </a:solidFill>
                <a:effectLst/>
              </a:rPr>
              <a:t>- Reflectie op het planmatig werken binnen het keuzedeel;</a:t>
            </a:r>
            <a:endParaRPr lang="nl-NL" sz="1100" dirty="0">
              <a:solidFill>
                <a:schemeClr val="tx1"/>
              </a:solidFill>
            </a:endParaRPr>
          </a:p>
          <a:p>
            <a:pPr marL="0" indent="0">
              <a:lnSpc>
                <a:spcPct val="100000"/>
              </a:lnSpc>
              <a:buNone/>
            </a:pPr>
            <a:r>
              <a:rPr lang="nl-NL" sz="1100" dirty="0">
                <a:solidFill>
                  <a:schemeClr val="tx1"/>
                </a:solidFill>
                <a:effectLst/>
              </a:rPr>
              <a:t>- Conclusie of je door gaat stromen naar het HBO en welke vervolgstappen jij gaat nemen. </a:t>
            </a:r>
            <a:endParaRPr lang="nl-NL" sz="1100" dirty="0">
              <a:solidFill>
                <a:schemeClr val="tx1"/>
              </a:solidFill>
            </a:endParaRPr>
          </a:p>
          <a:p>
            <a:pPr>
              <a:lnSpc>
                <a:spcPct val="100000"/>
              </a:lnSpc>
            </a:pPr>
            <a:endParaRPr lang="nl-NL" sz="1100" dirty="0"/>
          </a:p>
        </p:txBody>
      </p:sp>
    </p:spTree>
    <p:extLst>
      <p:ext uri="{BB962C8B-B14F-4D97-AF65-F5344CB8AC3E}">
        <p14:creationId xmlns:p14="http://schemas.microsoft.com/office/powerpoint/2010/main" val="2360268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990D0034-F768-41E7-85D4-F38C4DE857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dirty="0"/>
          </a:p>
        </p:txBody>
      </p:sp>
      <p:pic>
        <p:nvPicPr>
          <p:cNvPr id="4098" name="Picture 2" descr="Waarom online onderwijs dé groeimarkt is — TinQwise">
            <a:extLst>
              <a:ext uri="{FF2B5EF4-FFF2-40B4-BE49-F238E27FC236}">
                <a16:creationId xmlns:a16="http://schemas.microsoft.com/office/drawing/2014/main" id="{2CAA67F9-4653-4EEA-A2E2-E0A3F76166A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822" r="-1" b="-1"/>
          <a:stretch/>
        </p:blipFill>
        <p:spPr bwMode="auto">
          <a:xfrm>
            <a:off x="1524" y="10"/>
            <a:ext cx="12188952"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95B38FD6-641F-41BF-B466-C1C6366420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474" y="1238442"/>
            <a:ext cx="3635926" cy="435575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E1B2182-186E-4DAF-9A4E-FD66ED27534C}"/>
              </a:ext>
            </a:extLst>
          </p:cNvPr>
          <p:cNvSpPr>
            <a:spLocks noGrp="1"/>
          </p:cNvSpPr>
          <p:nvPr>
            <p:ph type="title"/>
          </p:nvPr>
        </p:nvSpPr>
        <p:spPr>
          <a:xfrm>
            <a:off x="948648" y="1419273"/>
            <a:ext cx="3153580" cy="1358188"/>
          </a:xfrm>
        </p:spPr>
        <p:txBody>
          <a:bodyPr>
            <a:normAutofit/>
          </a:bodyPr>
          <a:lstStyle/>
          <a:p>
            <a:r>
              <a:rPr lang="nl-NL" sz="4000" b="1" dirty="0">
                <a:solidFill>
                  <a:schemeClr val="tx1"/>
                </a:solidFill>
              </a:rPr>
              <a:t>OnderwijsOnline</a:t>
            </a:r>
          </a:p>
        </p:txBody>
      </p:sp>
      <p:cxnSp>
        <p:nvCxnSpPr>
          <p:cNvPr id="75" name="Straight Connector 74">
            <a:extLst>
              <a:ext uri="{FF2B5EF4-FFF2-40B4-BE49-F238E27FC236}">
                <a16:creationId xmlns:a16="http://schemas.microsoft.com/office/drawing/2014/main" id="{6BF9119E-766E-4526-AAE5-639F577C04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38277" y="2865016"/>
            <a:ext cx="2926080" cy="0"/>
          </a:xfrm>
          <a:prstGeom prst="line">
            <a:avLst/>
          </a:prstGeom>
          <a:ln w="12700">
            <a:solidFill>
              <a:schemeClr val="tx1">
                <a:lumMod val="75000"/>
                <a:lumOff val="25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4DE1B42E-29BB-43A4-B485-4B90B43FD061}"/>
              </a:ext>
            </a:extLst>
          </p:cNvPr>
          <p:cNvSpPr>
            <a:spLocks noGrp="1"/>
          </p:cNvSpPr>
          <p:nvPr>
            <p:ph idx="1"/>
          </p:nvPr>
        </p:nvSpPr>
        <p:spPr>
          <a:xfrm>
            <a:off x="948648" y="2978254"/>
            <a:ext cx="3153580" cy="2444238"/>
          </a:xfrm>
        </p:spPr>
        <p:txBody>
          <a:bodyPr>
            <a:normAutofit/>
          </a:bodyPr>
          <a:lstStyle/>
          <a:p>
            <a:r>
              <a:rPr lang="nl-NL" sz="1600" dirty="0">
                <a:solidFill>
                  <a:schemeClr val="tx1"/>
                </a:solidFill>
                <a:effectLst/>
              </a:rPr>
              <a:t>De docent zal nu stap voor stap de OnderwijsOnline doornemen zodat duidelijk wordt waar de criteria van het portfolio &amp; het examen kunnen worden gevonden. </a:t>
            </a:r>
            <a:endParaRPr lang="nl-NL" sz="1600" dirty="0">
              <a:solidFill>
                <a:schemeClr val="tx1"/>
              </a:solidFill>
            </a:endParaRPr>
          </a:p>
        </p:txBody>
      </p:sp>
      <p:sp>
        <p:nvSpPr>
          <p:cNvPr id="77" name="Rectangle 76">
            <a:extLst>
              <a:ext uri="{FF2B5EF4-FFF2-40B4-BE49-F238E27FC236}">
                <a16:creationId xmlns:a16="http://schemas.microsoft.com/office/drawing/2014/main" id="{1FE461C7-FF45-427F-83D7-18DFBD4818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81620062"/>
      </p:ext>
    </p:extLst>
  </p:cSld>
  <p:clrMapOvr>
    <a:masterClrMapping/>
  </p:clrMapOvr>
</p:sld>
</file>

<file path=ppt/theme/theme1.xml><?xml version="1.0" encoding="utf-8"?>
<a:theme xmlns:a="http://schemas.openxmlformats.org/drawingml/2006/main" name="RetrospectVTI">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Bookman Old Style"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otalTime>35</TotalTime>
  <Words>383</Words>
  <Application>Microsoft Office PowerPoint</Application>
  <PresentationFormat>Breedbeeld</PresentationFormat>
  <Paragraphs>64</Paragraphs>
  <Slides>9</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9</vt:i4>
      </vt:variant>
    </vt:vector>
  </HeadingPairs>
  <TitlesOfParts>
    <vt:vector size="13" baseType="lpstr">
      <vt:lpstr>Bookman Old Style</vt:lpstr>
      <vt:lpstr>Calibri</vt:lpstr>
      <vt:lpstr>Franklin Gothic Book</vt:lpstr>
      <vt:lpstr>RetrospectVTI</vt:lpstr>
      <vt:lpstr>Keuzedeel K0148: doorstroom naar hbo gezondheidszorg</vt:lpstr>
      <vt:lpstr>Inhoudsopgave</vt:lpstr>
      <vt:lpstr>Verwachtingen</vt:lpstr>
      <vt:lpstr>Opbouw van het keuzedeel</vt:lpstr>
      <vt:lpstr>Opbouw van het keuzedeel</vt:lpstr>
      <vt:lpstr>Portfolio</vt:lpstr>
      <vt:lpstr>Portfolio</vt:lpstr>
      <vt:lpstr>Examinering</vt:lpstr>
      <vt:lpstr>OnderwijsOnline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Keuzedeel K0148: doorstroom naar hbo gezondheidszorg</dc:title>
  <dc:creator>Nelleke Elskamp</dc:creator>
  <cp:lastModifiedBy>Chamaira Menig</cp:lastModifiedBy>
  <cp:revision>2</cp:revision>
  <dcterms:created xsi:type="dcterms:W3CDTF">2021-07-05T12:08:44Z</dcterms:created>
  <dcterms:modified xsi:type="dcterms:W3CDTF">2023-01-19T18:51:25Z</dcterms:modified>
</cp:coreProperties>
</file>